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
  </p:notesMasterIdLst>
  <p:sldIdLst>
    <p:sldId id="256" r:id="rId2"/>
  </p:sldIdLst>
  <p:sldSz cx="43891200" cy="32918400"/>
  <p:notesSz cx="6858000" cy="9144000"/>
  <p:embeddedFontLst>
    <p:embeddedFont>
      <p:font typeface="Lato" panose="020F0502020204030203" pitchFamily="34" charset="77"/>
      <p:regular r:id="rId4"/>
      <p:bold r:id="rId5"/>
      <p:italic r:id="rId6"/>
      <p:boldItalic r:id="rId7"/>
    </p:embeddedFont>
    <p:embeddedFont>
      <p:font typeface="Oxygen" panose="02000803000000000000" pitchFamily="2" charset="0"/>
      <p:regular r:id="rId8"/>
      <p:bold r:id="rId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63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63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63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63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63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63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63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63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633"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99"/>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300"/>
    <p:restoredTop sz="94708"/>
  </p:normalViewPr>
  <p:slideViewPr>
    <p:cSldViewPr snapToGrid="0" snapToObjects="1">
      <p:cViewPr>
        <p:scale>
          <a:sx n="20" d="100"/>
          <a:sy n="20" d="100"/>
        </p:scale>
        <p:origin x="1880" y="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viewProps" Target="viewProps.xml"/><Relationship Id="rId5" Type="http://schemas.openxmlformats.org/officeDocument/2006/relationships/font" Target="fonts/font2.fntdata"/><Relationship Id="rId10"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s>
</file>

<file path=ppt/media/image1.tiff>
</file>

<file path=ppt/media/image2.tiff>
</file>

<file path=ppt/media/image3.tiff>
</file>

<file path=ppt/media/image4.jpg>
</file>

<file path=ppt/media/image5.jp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Char char="●"/>
              <a:defRPr sz="1100"/>
            </a:lvl1pPr>
            <a:lvl2pPr lvl="1">
              <a:spcBef>
                <a:spcPts val="0"/>
              </a:spcBef>
              <a:buChar char="○"/>
              <a:defRPr sz="1100"/>
            </a:lvl2pPr>
            <a:lvl3pPr lvl="2">
              <a:spcBef>
                <a:spcPts val="0"/>
              </a:spcBef>
              <a:buChar char="■"/>
              <a:defRPr sz="1100"/>
            </a:lvl3pPr>
            <a:lvl4pPr lvl="3">
              <a:spcBef>
                <a:spcPts val="0"/>
              </a:spcBef>
              <a:buChar char="●"/>
              <a:defRPr sz="1100"/>
            </a:lvl4pPr>
            <a:lvl5pPr lvl="4">
              <a:spcBef>
                <a:spcPts val="0"/>
              </a:spcBef>
              <a:buChar char="○"/>
              <a:defRPr sz="1100"/>
            </a:lvl5pPr>
            <a:lvl6pPr lvl="5">
              <a:spcBef>
                <a:spcPts val="0"/>
              </a:spcBef>
              <a:buChar char="■"/>
              <a:defRPr sz="1100"/>
            </a:lvl6pPr>
            <a:lvl7pPr lvl="6">
              <a:spcBef>
                <a:spcPts val="0"/>
              </a:spcBef>
              <a:buChar char="●"/>
              <a:defRPr sz="1100"/>
            </a:lvl7pPr>
            <a:lvl8pPr lvl="7">
              <a:spcBef>
                <a:spcPts val="0"/>
              </a:spcBef>
              <a:buChar char="○"/>
              <a:defRPr sz="1100"/>
            </a:lvl8pPr>
            <a:lvl9pPr lvl="8">
              <a:spcBef>
                <a:spcPts val="0"/>
              </a:spcBef>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1066625" rtl="0" eaLnBrk="1" latinLnBrk="0" hangingPunct="1">
      <a:defRPr sz="1400" kern="1200">
        <a:solidFill>
          <a:schemeClr val="tx1"/>
        </a:solidFill>
        <a:latin typeface="+mn-lt"/>
        <a:ea typeface="+mn-ea"/>
        <a:cs typeface="+mn-cs"/>
      </a:defRPr>
    </a:lvl1pPr>
    <a:lvl2pPr marL="533312" algn="l" defTabSz="1066625" rtl="0" eaLnBrk="1" latinLnBrk="0" hangingPunct="1">
      <a:defRPr sz="1400" kern="1200">
        <a:solidFill>
          <a:schemeClr val="tx1"/>
        </a:solidFill>
        <a:latin typeface="+mn-lt"/>
        <a:ea typeface="+mn-ea"/>
        <a:cs typeface="+mn-cs"/>
      </a:defRPr>
    </a:lvl2pPr>
    <a:lvl3pPr marL="1066625" algn="l" defTabSz="1066625" rtl="0" eaLnBrk="1" latinLnBrk="0" hangingPunct="1">
      <a:defRPr sz="1400" kern="1200">
        <a:solidFill>
          <a:schemeClr val="tx1"/>
        </a:solidFill>
        <a:latin typeface="+mn-lt"/>
        <a:ea typeface="+mn-ea"/>
        <a:cs typeface="+mn-cs"/>
      </a:defRPr>
    </a:lvl3pPr>
    <a:lvl4pPr marL="1599937" algn="l" defTabSz="1066625" rtl="0" eaLnBrk="1" latinLnBrk="0" hangingPunct="1">
      <a:defRPr sz="1400" kern="1200">
        <a:solidFill>
          <a:schemeClr val="tx1"/>
        </a:solidFill>
        <a:latin typeface="+mn-lt"/>
        <a:ea typeface="+mn-ea"/>
        <a:cs typeface="+mn-cs"/>
      </a:defRPr>
    </a:lvl4pPr>
    <a:lvl5pPr marL="2133249" algn="l" defTabSz="1066625" rtl="0" eaLnBrk="1" latinLnBrk="0" hangingPunct="1">
      <a:defRPr sz="1400" kern="1200">
        <a:solidFill>
          <a:schemeClr val="tx1"/>
        </a:solidFill>
        <a:latin typeface="+mn-lt"/>
        <a:ea typeface="+mn-ea"/>
        <a:cs typeface="+mn-cs"/>
      </a:defRPr>
    </a:lvl5pPr>
    <a:lvl6pPr marL="2666562" algn="l" defTabSz="1066625" rtl="0" eaLnBrk="1" latinLnBrk="0" hangingPunct="1">
      <a:defRPr sz="1400" kern="1200">
        <a:solidFill>
          <a:schemeClr val="tx1"/>
        </a:solidFill>
        <a:latin typeface="+mn-lt"/>
        <a:ea typeface="+mn-ea"/>
        <a:cs typeface="+mn-cs"/>
      </a:defRPr>
    </a:lvl6pPr>
    <a:lvl7pPr marL="3199874" algn="l" defTabSz="1066625" rtl="0" eaLnBrk="1" latinLnBrk="0" hangingPunct="1">
      <a:defRPr sz="1400" kern="1200">
        <a:solidFill>
          <a:schemeClr val="tx1"/>
        </a:solidFill>
        <a:latin typeface="+mn-lt"/>
        <a:ea typeface="+mn-ea"/>
        <a:cs typeface="+mn-cs"/>
      </a:defRPr>
    </a:lvl7pPr>
    <a:lvl8pPr marL="3733186" algn="l" defTabSz="1066625" rtl="0" eaLnBrk="1" latinLnBrk="0" hangingPunct="1">
      <a:defRPr sz="1400" kern="1200">
        <a:solidFill>
          <a:schemeClr val="tx1"/>
        </a:solidFill>
        <a:latin typeface="+mn-lt"/>
        <a:ea typeface="+mn-ea"/>
        <a:cs typeface="+mn-cs"/>
      </a:defRPr>
    </a:lvl8pPr>
    <a:lvl9pPr marL="4266499" algn="l" defTabSz="1066625"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060A8-2E84-3741-B768-7F2D3BF2DC65}"/>
              </a:ext>
            </a:extLst>
          </p:cNvPr>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a:extLst>
              <a:ext uri="{FF2B5EF4-FFF2-40B4-BE49-F238E27FC236}">
                <a16:creationId xmlns:a16="http://schemas.microsoft.com/office/drawing/2014/main" id="{84224B20-4EAB-8442-BB6C-468B75B51F7D}"/>
              </a:ext>
            </a:extLst>
          </p:cNvPr>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a:extLst>
              <a:ext uri="{FF2B5EF4-FFF2-40B4-BE49-F238E27FC236}">
                <a16:creationId xmlns:a16="http://schemas.microsoft.com/office/drawing/2014/main" id="{D8171BE6-6314-6E4B-B184-2E78F59A4C5E}"/>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5" name="Footer Placeholder 4">
            <a:extLst>
              <a:ext uri="{FF2B5EF4-FFF2-40B4-BE49-F238E27FC236}">
                <a16:creationId xmlns:a16="http://schemas.microsoft.com/office/drawing/2014/main" id="{3C3C3440-79E6-E744-82E5-A6B2AB023E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5E1CE6-9932-7444-AD43-01CEF5580C9B}"/>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3420688491"/>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51227-D6BD-1742-A123-61D090AA420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35AB35-B520-2D47-AEE0-4E78E4A0ED6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6C89B9D-DACA-6A42-B50C-92F5FD442416}"/>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5" name="Footer Placeholder 4">
            <a:extLst>
              <a:ext uri="{FF2B5EF4-FFF2-40B4-BE49-F238E27FC236}">
                <a16:creationId xmlns:a16="http://schemas.microsoft.com/office/drawing/2014/main" id="{49444CE6-CE29-7C47-BDC1-DDF8F4F35D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C4F27D-9CA6-0D40-B686-0683DE6D6132}"/>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342941881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797206-9C94-5A4D-A857-59B5C1255F23}"/>
              </a:ext>
            </a:extLst>
          </p:cNvPr>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A0AEB0-4CC0-9148-A724-725E9598A389}"/>
              </a:ext>
            </a:extLst>
          </p:cNvPr>
          <p:cNvSpPr>
            <a:spLocks noGrp="1"/>
          </p:cNvSpPr>
          <p:nvPr>
            <p:ph type="body" orient="vert" idx="1"/>
          </p:nvPr>
        </p:nvSpPr>
        <p:spPr>
          <a:xfrm>
            <a:off x="3017520"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47E5A-AFA1-C04A-94EF-BD16E1B38605}"/>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5" name="Footer Placeholder 4">
            <a:extLst>
              <a:ext uri="{FF2B5EF4-FFF2-40B4-BE49-F238E27FC236}">
                <a16:creationId xmlns:a16="http://schemas.microsoft.com/office/drawing/2014/main" id="{91A9DE31-BC4C-8243-8F33-41BD6DE87C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C23D33-E9E2-B348-B8B0-9E4620092BEF}"/>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2950296754"/>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F4CB7-7BB1-864F-A5B2-EC7E67F0EAB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7EA108-2B4E-C744-B4B7-DEB20192CC5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3F19FC-154D-BE4C-B990-B0E47315AF41}"/>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5" name="Footer Placeholder 4">
            <a:extLst>
              <a:ext uri="{FF2B5EF4-FFF2-40B4-BE49-F238E27FC236}">
                <a16:creationId xmlns:a16="http://schemas.microsoft.com/office/drawing/2014/main" id="{1CD6E482-E3F1-4B4E-A0F2-851CF625B70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0EF9BF-8C78-A144-8052-4108B33FC06E}"/>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193854046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82499-1DBA-AC4D-8FFF-8CFD7A672666}"/>
              </a:ext>
            </a:extLst>
          </p:cNvPr>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a:extLst>
              <a:ext uri="{FF2B5EF4-FFF2-40B4-BE49-F238E27FC236}">
                <a16:creationId xmlns:a16="http://schemas.microsoft.com/office/drawing/2014/main" id="{F4F3A9AC-E699-D24C-8933-A3E0021C5FAD}"/>
              </a:ext>
            </a:extLst>
          </p:cNvPr>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E5B052A-4E20-0B40-8908-4185B07656F1}"/>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5" name="Footer Placeholder 4">
            <a:extLst>
              <a:ext uri="{FF2B5EF4-FFF2-40B4-BE49-F238E27FC236}">
                <a16:creationId xmlns:a16="http://schemas.microsoft.com/office/drawing/2014/main" id="{3454876E-FDA6-E74D-8BE9-B0E753A9D3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A277C3-3B67-1246-9CE1-661C43935F88}"/>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302008086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A2058-77D8-3C4E-900E-6F29CCE80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5177A3-1B8B-B446-A90C-97710C103EAC}"/>
              </a:ext>
            </a:extLst>
          </p:cNvPr>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F359CA1-A873-FB4D-9202-AA8929F4B922}"/>
              </a:ext>
            </a:extLst>
          </p:cNvPr>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8F61328-EC89-FE48-9D75-FA3FAA418367}"/>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6" name="Footer Placeholder 5">
            <a:extLst>
              <a:ext uri="{FF2B5EF4-FFF2-40B4-BE49-F238E27FC236}">
                <a16:creationId xmlns:a16="http://schemas.microsoft.com/office/drawing/2014/main" id="{F92E0003-B5F9-9643-9035-5B53B664C2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87B005-8B81-E741-8C91-8710D7B05366}"/>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138596623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066A7-382B-CA4A-9DB2-924E3960B6A6}"/>
              </a:ext>
            </a:extLst>
          </p:cNvPr>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73791F0-EB99-2D4E-B63C-99F7C0C7B4DB}"/>
              </a:ext>
            </a:extLst>
          </p:cNvPr>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a:extLst>
              <a:ext uri="{FF2B5EF4-FFF2-40B4-BE49-F238E27FC236}">
                <a16:creationId xmlns:a16="http://schemas.microsoft.com/office/drawing/2014/main" id="{056E0E1B-6D62-534C-98DC-7ABFEE493588}"/>
              </a:ext>
            </a:extLst>
          </p:cNvPr>
          <p:cNvSpPr>
            <a:spLocks noGrp="1"/>
          </p:cNvSpPr>
          <p:nvPr>
            <p:ph sz="half" idx="2"/>
          </p:nvPr>
        </p:nvSpPr>
        <p:spPr>
          <a:xfrm>
            <a:off x="3023239" y="12024360"/>
            <a:ext cx="18568033"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2DFA39C-175D-8648-B54B-73E7CBD894F7}"/>
              </a:ext>
            </a:extLst>
          </p:cNvPr>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a:extLst>
              <a:ext uri="{FF2B5EF4-FFF2-40B4-BE49-F238E27FC236}">
                <a16:creationId xmlns:a16="http://schemas.microsoft.com/office/drawing/2014/main" id="{2BED6DF9-9232-0C43-B503-7F27144507E3}"/>
              </a:ext>
            </a:extLst>
          </p:cNvPr>
          <p:cNvSpPr>
            <a:spLocks noGrp="1"/>
          </p:cNvSpPr>
          <p:nvPr>
            <p:ph sz="quarter" idx="4"/>
          </p:nvPr>
        </p:nvSpPr>
        <p:spPr>
          <a:xfrm>
            <a:off x="22219920"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54A640-21E5-4B43-9631-8661F4CC9C83}"/>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8" name="Footer Placeholder 7">
            <a:extLst>
              <a:ext uri="{FF2B5EF4-FFF2-40B4-BE49-F238E27FC236}">
                <a16:creationId xmlns:a16="http://schemas.microsoft.com/office/drawing/2014/main" id="{90EF6153-0BA0-9049-A4BF-0F110C73BC8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E0E0242-DF10-7145-988C-71A9542FBBC2}"/>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228764695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ADD52-931B-1D46-973D-665DDA1CDFE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2890A9A-14A8-A242-86FB-E95509FC2E70}"/>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4" name="Footer Placeholder 3">
            <a:extLst>
              <a:ext uri="{FF2B5EF4-FFF2-40B4-BE49-F238E27FC236}">
                <a16:creationId xmlns:a16="http://schemas.microsoft.com/office/drawing/2014/main" id="{FA4795BE-ECC3-DC42-A3D8-2F6DB5408F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BB34129-2175-BE41-A727-B0FBD39E9EEF}"/>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46034484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3CE896-6D33-AB40-8CC4-2183715B8B9B}"/>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3" name="Footer Placeholder 2">
            <a:extLst>
              <a:ext uri="{FF2B5EF4-FFF2-40B4-BE49-F238E27FC236}">
                <a16:creationId xmlns:a16="http://schemas.microsoft.com/office/drawing/2014/main" id="{FDEFFC21-553F-0A4E-A15F-879C1B6E99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65A42D4-A639-F348-BE06-53B3E4BF2320}"/>
              </a:ext>
            </a:extLst>
          </p:cNvPr>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195242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ACB516-42E3-C74E-A6D6-ECF62A004601}"/>
              </a:ext>
            </a:extLst>
          </p:cNvPr>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a:extLst>
              <a:ext uri="{FF2B5EF4-FFF2-40B4-BE49-F238E27FC236}">
                <a16:creationId xmlns:a16="http://schemas.microsoft.com/office/drawing/2014/main" id="{8CC31973-A28B-E745-8394-32B513A2CB78}"/>
              </a:ext>
            </a:extLst>
          </p:cNvPr>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B3644B7-B4E2-BD45-AA53-0A7FB5AA0D1B}"/>
              </a:ext>
            </a:extLst>
          </p:cNvPr>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a:extLst>
              <a:ext uri="{FF2B5EF4-FFF2-40B4-BE49-F238E27FC236}">
                <a16:creationId xmlns:a16="http://schemas.microsoft.com/office/drawing/2014/main" id="{29084C05-0B7F-A44C-9B6D-D2EA3C939529}"/>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6" name="Footer Placeholder 5">
            <a:extLst>
              <a:ext uri="{FF2B5EF4-FFF2-40B4-BE49-F238E27FC236}">
                <a16:creationId xmlns:a16="http://schemas.microsoft.com/office/drawing/2014/main" id="{ABF0021C-62CD-E049-BE70-CA58F3A933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9757D90-321F-7A4B-A7E1-E512E7E0CC87}"/>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171884131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B6024-CD64-E54C-9DA9-F07F17AF8738}"/>
              </a:ext>
            </a:extLst>
          </p:cNvPr>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a:extLst>
              <a:ext uri="{FF2B5EF4-FFF2-40B4-BE49-F238E27FC236}">
                <a16:creationId xmlns:a16="http://schemas.microsoft.com/office/drawing/2014/main" id="{A06693A6-A832-F648-A1A2-E504993EAFFA}"/>
              </a:ext>
            </a:extLst>
          </p:cNvPr>
          <p:cNvSpPr>
            <a:spLocks noGrp="1"/>
          </p:cNvSpPr>
          <p:nvPr>
            <p:ph type="pic" idx="1"/>
          </p:nvPr>
        </p:nvSpPr>
        <p:spPr>
          <a:xfrm>
            <a:off x="18659477" y="4739642"/>
            <a:ext cx="22219920" cy="23393400"/>
          </a:xfrm>
        </p:spPr>
        <p:txBody>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a:extLst>
              <a:ext uri="{FF2B5EF4-FFF2-40B4-BE49-F238E27FC236}">
                <a16:creationId xmlns:a16="http://schemas.microsoft.com/office/drawing/2014/main" id="{0A899887-3D53-A145-AB34-D2D1F10E1CBC}"/>
              </a:ext>
            </a:extLst>
          </p:cNvPr>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a:extLst>
              <a:ext uri="{FF2B5EF4-FFF2-40B4-BE49-F238E27FC236}">
                <a16:creationId xmlns:a16="http://schemas.microsoft.com/office/drawing/2014/main" id="{6467F3C9-B672-0A4F-B1BD-5843486207E1}"/>
              </a:ext>
            </a:extLst>
          </p:cNvPr>
          <p:cNvSpPr>
            <a:spLocks noGrp="1"/>
          </p:cNvSpPr>
          <p:nvPr>
            <p:ph type="dt" sz="half" idx="10"/>
          </p:nvPr>
        </p:nvSpPr>
        <p:spPr/>
        <p:txBody>
          <a:bodyPr/>
          <a:lstStyle/>
          <a:p>
            <a:fld id="{72A43698-1C20-624C-BC41-C86A13B50BE2}" type="datetimeFigureOut">
              <a:rPr lang="en-US" smtClean="0"/>
              <a:t>4/9/18</a:t>
            </a:fld>
            <a:endParaRPr lang="en-US"/>
          </a:p>
        </p:txBody>
      </p:sp>
      <p:sp>
        <p:nvSpPr>
          <p:cNvPr id="6" name="Footer Placeholder 5">
            <a:extLst>
              <a:ext uri="{FF2B5EF4-FFF2-40B4-BE49-F238E27FC236}">
                <a16:creationId xmlns:a16="http://schemas.microsoft.com/office/drawing/2014/main" id="{23E3AF86-1623-5248-8DAC-CFBC778322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6F493D-DFA4-A743-B022-5B0D2E20951B}"/>
              </a:ext>
            </a:extLst>
          </p:cNvPr>
          <p:cNvSpPr>
            <a:spLocks noGrp="1"/>
          </p:cNvSpPr>
          <p:nvPr>
            <p:ph type="sldNum" sz="quarter" idx="12"/>
          </p:nvPr>
        </p:nvSpPr>
        <p:spPr/>
        <p:txBody>
          <a:body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409909610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8E686D6-DAAE-854D-B47D-65F9CAE9AE48}"/>
              </a:ext>
            </a:extLst>
          </p:cNvPr>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EC362AC-E720-1B43-94C8-E4EAD2CE2F1C}"/>
              </a:ext>
            </a:extLst>
          </p:cNvPr>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06EBB2-B228-D54B-9E06-F3470D09CE75}"/>
              </a:ext>
            </a:extLst>
          </p:cNvPr>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fld id="{72A43698-1C20-624C-BC41-C86A13B50BE2}" type="datetimeFigureOut">
              <a:rPr lang="en-US" smtClean="0"/>
              <a:t>4/9/18</a:t>
            </a:fld>
            <a:endParaRPr lang="en-US"/>
          </a:p>
        </p:txBody>
      </p:sp>
      <p:sp>
        <p:nvSpPr>
          <p:cNvPr id="5" name="Footer Placeholder 4">
            <a:extLst>
              <a:ext uri="{FF2B5EF4-FFF2-40B4-BE49-F238E27FC236}">
                <a16:creationId xmlns:a16="http://schemas.microsoft.com/office/drawing/2014/main" id="{13E78531-8193-8D45-842E-22924B845521}"/>
              </a:ext>
            </a:extLst>
          </p:cNvPr>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57E25F-84EC-F74F-83BC-3B5BC9DCD073}"/>
              </a:ext>
            </a:extLst>
          </p:cNvPr>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pPr algn="r"/>
            <a:fld id="{00000000-1234-1234-1234-123412341234}" type="slidenum">
              <a:rPr lang="en" sz="5900" smtClean="0">
                <a:solidFill>
                  <a:schemeClr val="dk2"/>
                </a:solidFill>
                <a:latin typeface="Lato"/>
                <a:ea typeface="Lato"/>
                <a:cs typeface="Lato"/>
                <a:sym typeface="Lato"/>
              </a:rPr>
              <a:pPr algn="r"/>
              <a:t>‹#›</a:t>
            </a:fld>
            <a:endParaRPr lang="en" sz="5900">
              <a:solidFill>
                <a:schemeClr val="dk2"/>
              </a:solidFill>
              <a:latin typeface="Lato"/>
              <a:ea typeface="Lato"/>
              <a:cs typeface="Lato"/>
              <a:sym typeface="Lato"/>
            </a:endParaRPr>
          </a:p>
        </p:txBody>
      </p:sp>
    </p:spTree>
    <p:extLst>
      <p:ext uri="{BB962C8B-B14F-4D97-AF65-F5344CB8AC3E}">
        <p14:creationId xmlns:p14="http://schemas.microsoft.com/office/powerpoint/2010/main" val="343153381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tiff"/><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jpg"/><Relationship Id="rId5" Type="http://schemas.openxmlformats.org/officeDocument/2006/relationships/image" Target="../media/image3.tiff"/><Relationship Id="rId4" Type="http://schemas.openxmlformats.org/officeDocument/2006/relationships/image" Target="../media/image2.tiff"/><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8"/>
        <p:cNvGrpSpPr/>
        <p:nvPr/>
      </p:nvGrpSpPr>
      <p:grpSpPr>
        <a:xfrm>
          <a:off x="0" y="0"/>
          <a:ext cx="0" cy="0"/>
          <a:chOff x="0" y="0"/>
          <a:chExt cx="0" cy="0"/>
        </a:xfrm>
      </p:grpSpPr>
      <p:sp>
        <p:nvSpPr>
          <p:cNvPr id="59" name="Shape 59"/>
          <p:cNvSpPr/>
          <p:nvPr/>
        </p:nvSpPr>
        <p:spPr>
          <a:xfrm>
            <a:off x="6400800" y="914400"/>
            <a:ext cx="31089600" cy="4572000"/>
          </a:xfrm>
          <a:prstGeom prst="roundRect">
            <a:avLst>
              <a:gd name="adj" fmla="val 0"/>
            </a:avLst>
          </a:prstGeom>
          <a:solidFill>
            <a:srgbClr val="000099"/>
          </a:solidFill>
          <a:ln w="762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lnSpc>
                <a:spcPts val="9600"/>
              </a:lnSpc>
            </a:pPr>
            <a:r>
              <a:rPr lang="en" sz="7200" b="1" dirty="0">
                <a:solidFill>
                  <a:schemeClr val="lt1"/>
                </a:solidFill>
                <a:latin typeface="Minion Pro" panose="02040503050306020203" pitchFamily="18" charset="0"/>
                <a:ea typeface="Klee Medium" panose="02020600000000000000" pitchFamily="18" charset="-128"/>
                <a:cs typeface="Plantagenet Cherokee" panose="02020000000000000000" pitchFamily="18" charset="-79"/>
                <a:sym typeface="Oxygen"/>
              </a:rPr>
              <a:t>Analysis of Online Retail Consumption Patterns in Europe</a:t>
            </a:r>
          </a:p>
          <a:p>
            <a:pPr algn="ctr">
              <a:lnSpc>
                <a:spcPts val="9600"/>
              </a:lnSpc>
            </a:pPr>
            <a:r>
              <a:rPr lang="en" sz="60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Anthony Chan, Alexander Cho, </a:t>
            </a:r>
            <a:r>
              <a:rPr lang="en" sz="6000" dirty="0" err="1">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Zhichuan</a:t>
            </a:r>
            <a:r>
              <a:rPr lang="en" sz="60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 </a:t>
            </a:r>
            <a:r>
              <a:rPr lang="en" sz="6000" dirty="0" err="1">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Duan</a:t>
            </a:r>
            <a:r>
              <a:rPr lang="en" sz="60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 &amp; </a:t>
            </a:r>
            <a:r>
              <a:rPr lang="en" sz="6000" dirty="0" err="1">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Devansh</a:t>
            </a:r>
            <a:r>
              <a:rPr lang="en" sz="60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 </a:t>
            </a:r>
            <a:r>
              <a:rPr lang="en" sz="6000" dirty="0" err="1">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Kukreja</a:t>
            </a:r>
            <a:endParaRPr lang="en" sz="60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endParaRPr>
          </a:p>
          <a:p>
            <a:pPr algn="ctr">
              <a:lnSpc>
                <a:spcPts val="9600"/>
              </a:lnSpc>
            </a:pPr>
            <a:r>
              <a:rPr lang="en" sz="48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Instructor: </a:t>
            </a:r>
            <a:r>
              <a:rPr lang="en-US" sz="48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Jerzy </a:t>
            </a:r>
            <a:r>
              <a:rPr lang="en-US" sz="4800" dirty="0" err="1">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Wieczorek</a:t>
            </a:r>
            <a:r>
              <a:rPr lang="en" sz="48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 </a:t>
            </a:r>
            <a:r>
              <a:rPr lang="en" sz="4800" dirty="0">
                <a:solidFill>
                  <a:srgbClr val="FFCC00"/>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a:t>
            </a:r>
            <a:r>
              <a:rPr lang="en" sz="48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 </a:t>
            </a:r>
            <a:r>
              <a:rPr lang="en-US" sz="48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Statistical Graphics and Visualization, Spring 2018 </a:t>
            </a:r>
            <a:r>
              <a:rPr lang="en" sz="4800" dirty="0">
                <a:solidFill>
                  <a:schemeClr val="lt1"/>
                </a:solidFill>
                <a:latin typeface="Minion Pro Medium" panose="02040503050306020203" pitchFamily="18" charset="0"/>
                <a:ea typeface="Klee Medium" panose="02020600000000000000" pitchFamily="18" charset="-128"/>
                <a:cs typeface="Plantagenet Cherokee" panose="02020000000000000000" pitchFamily="18" charset="-79"/>
                <a:sym typeface="Oxygen"/>
              </a:rPr>
              <a:t>(36-315 A)</a:t>
            </a:r>
          </a:p>
        </p:txBody>
      </p:sp>
      <p:sp>
        <p:nvSpPr>
          <p:cNvPr id="62" name="Shape 62"/>
          <p:cNvSpPr/>
          <p:nvPr/>
        </p:nvSpPr>
        <p:spPr>
          <a:xfrm>
            <a:off x="914400" y="6403307"/>
            <a:ext cx="12801600" cy="13716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 sz="5400" b="1" dirty="0">
                <a:solidFill>
                  <a:schemeClr val="lt1"/>
                </a:solidFill>
                <a:latin typeface="Minion Pro Semibold" panose="02040503050306020203" pitchFamily="18" charset="0"/>
                <a:ea typeface="Oxygen"/>
                <a:cs typeface="Arial" panose="020B0604020202020204" pitchFamily="34" charset="0"/>
                <a:sym typeface="Oxygen"/>
              </a:rPr>
              <a:t>Data Description </a:t>
            </a:r>
          </a:p>
        </p:txBody>
      </p:sp>
      <p:sp>
        <p:nvSpPr>
          <p:cNvPr id="127" name="Shape 97">
            <a:extLst>
              <a:ext uri="{FF2B5EF4-FFF2-40B4-BE49-F238E27FC236}">
                <a16:creationId xmlns:a16="http://schemas.microsoft.com/office/drawing/2014/main" id="{88E5AD06-B986-1948-BA4F-0CD18CAD6318}"/>
              </a:ext>
            </a:extLst>
          </p:cNvPr>
          <p:cNvSpPr txBox="1"/>
          <p:nvPr/>
        </p:nvSpPr>
        <p:spPr>
          <a:xfrm>
            <a:off x="914400" y="7774906"/>
            <a:ext cx="12801600" cy="27432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r>
              <a:rPr lang="en-US" sz="2400" dirty="0">
                <a:latin typeface="Gill Sans" panose="020B0502020104020203" pitchFamily="34" charset="-79"/>
                <a:ea typeface="Oxygen"/>
                <a:cs typeface="Gill Sans" panose="020B0502020104020203" pitchFamily="34" charset="-79"/>
                <a:sym typeface="Oxygen"/>
              </a:rPr>
              <a:t>The dataset contains transaction records for an anonymous UK-based online retail store which specializes in all-occasion gifts. Each row in the dataset is an item contained in a transaction which may contain multiple items. There are a total of 406,830 unique rows making up 22,190 unique transactions. Each row contains the transaction id, the unique item code, the item description, the quantity purchased, the invoice date, the unit price, the unique customer ID, and the country of that customer.</a:t>
            </a:r>
            <a:endParaRPr lang="en" sz="2400" dirty="0">
              <a:latin typeface="Gill Sans" panose="020B0502020104020203" pitchFamily="34" charset="-79"/>
              <a:ea typeface="Oxygen"/>
              <a:cs typeface="Gill Sans" panose="020B0502020104020203" pitchFamily="34" charset="-79"/>
              <a:sym typeface="Oxygen"/>
            </a:endParaRPr>
          </a:p>
        </p:txBody>
      </p:sp>
      <p:pic>
        <p:nvPicPr>
          <p:cNvPr id="6" name="Picture 5">
            <a:extLst>
              <a:ext uri="{FF2B5EF4-FFF2-40B4-BE49-F238E27FC236}">
                <a16:creationId xmlns:a16="http://schemas.microsoft.com/office/drawing/2014/main" id="{CCBA376A-0611-A04E-BDEF-F757635881D3}"/>
              </a:ext>
            </a:extLst>
          </p:cNvPr>
          <p:cNvPicPr>
            <a:picLocks noChangeAspect="1"/>
          </p:cNvPicPr>
          <p:nvPr/>
        </p:nvPicPr>
        <p:blipFill>
          <a:blip r:embed="rId3"/>
          <a:stretch>
            <a:fillRect/>
          </a:stretch>
        </p:blipFill>
        <p:spPr>
          <a:xfrm>
            <a:off x="914400" y="914400"/>
            <a:ext cx="4572000" cy="4572000"/>
          </a:xfrm>
          <a:prstGeom prst="rect">
            <a:avLst/>
          </a:prstGeom>
        </p:spPr>
      </p:pic>
      <p:pic>
        <p:nvPicPr>
          <p:cNvPr id="8" name="Picture 7">
            <a:extLst>
              <a:ext uri="{FF2B5EF4-FFF2-40B4-BE49-F238E27FC236}">
                <a16:creationId xmlns:a16="http://schemas.microsoft.com/office/drawing/2014/main" id="{42C316C0-BD8A-7C4E-A9C3-E0CABE3E21B7}"/>
              </a:ext>
            </a:extLst>
          </p:cNvPr>
          <p:cNvPicPr>
            <a:picLocks noChangeAspect="1"/>
          </p:cNvPicPr>
          <p:nvPr/>
        </p:nvPicPr>
        <p:blipFill>
          <a:blip r:embed="rId4"/>
          <a:stretch>
            <a:fillRect/>
          </a:stretch>
        </p:blipFill>
        <p:spPr>
          <a:xfrm>
            <a:off x="38404800" y="3602985"/>
            <a:ext cx="4572000" cy="1476375"/>
          </a:xfrm>
          <a:prstGeom prst="rect">
            <a:avLst/>
          </a:prstGeom>
        </p:spPr>
      </p:pic>
      <p:pic>
        <p:nvPicPr>
          <p:cNvPr id="10" name="Picture 9">
            <a:extLst>
              <a:ext uri="{FF2B5EF4-FFF2-40B4-BE49-F238E27FC236}">
                <a16:creationId xmlns:a16="http://schemas.microsoft.com/office/drawing/2014/main" id="{AF76609D-5137-0A4B-A003-41CE89B1C15B}"/>
              </a:ext>
            </a:extLst>
          </p:cNvPr>
          <p:cNvPicPr>
            <a:picLocks noChangeAspect="1"/>
          </p:cNvPicPr>
          <p:nvPr/>
        </p:nvPicPr>
        <p:blipFill>
          <a:blip r:embed="rId5"/>
          <a:stretch>
            <a:fillRect/>
          </a:stretch>
        </p:blipFill>
        <p:spPr>
          <a:xfrm>
            <a:off x="38404800" y="1647154"/>
            <a:ext cx="4572000" cy="815058"/>
          </a:xfrm>
          <a:prstGeom prst="rect">
            <a:avLst/>
          </a:prstGeom>
        </p:spPr>
      </p:pic>
      <p:sp>
        <p:nvSpPr>
          <p:cNvPr id="16" name="Shape 62">
            <a:extLst>
              <a:ext uri="{FF2B5EF4-FFF2-40B4-BE49-F238E27FC236}">
                <a16:creationId xmlns:a16="http://schemas.microsoft.com/office/drawing/2014/main" id="{3C98C93D-F957-AC4B-B492-3B9A5DB84BA7}"/>
              </a:ext>
            </a:extLst>
          </p:cNvPr>
          <p:cNvSpPr/>
          <p:nvPr/>
        </p:nvSpPr>
        <p:spPr>
          <a:xfrm>
            <a:off x="29260800" y="29718000"/>
            <a:ext cx="13716000" cy="9144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 sz="5400" b="1" dirty="0">
                <a:solidFill>
                  <a:schemeClr val="lt1"/>
                </a:solidFill>
                <a:latin typeface="Minion Pro Semibold" panose="02040503050306020203" pitchFamily="18" charset="0"/>
                <a:ea typeface="Oxygen"/>
                <a:cs typeface="Arial" panose="020B0604020202020204" pitchFamily="34" charset="0"/>
                <a:sym typeface="Oxygen"/>
              </a:rPr>
              <a:t>Reference</a:t>
            </a:r>
          </a:p>
        </p:txBody>
      </p:sp>
      <p:sp>
        <p:nvSpPr>
          <p:cNvPr id="19" name="Shape 97">
            <a:extLst>
              <a:ext uri="{FF2B5EF4-FFF2-40B4-BE49-F238E27FC236}">
                <a16:creationId xmlns:a16="http://schemas.microsoft.com/office/drawing/2014/main" id="{5279E186-9E3E-9A4E-AA91-550794BFD8C4}"/>
              </a:ext>
            </a:extLst>
          </p:cNvPr>
          <p:cNvSpPr txBox="1"/>
          <p:nvPr/>
        </p:nvSpPr>
        <p:spPr>
          <a:xfrm>
            <a:off x="29260800" y="30632400"/>
            <a:ext cx="13716000" cy="13716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r>
              <a:rPr lang="en-US" sz="1800" dirty="0">
                <a:latin typeface="Gill Sans Light" panose="020B0302020104020203" pitchFamily="34" charset="-79"/>
                <a:ea typeface="Oxygen"/>
                <a:cs typeface="Gill Sans Light" panose="020B0302020104020203" pitchFamily="34" charset="-79"/>
                <a:sym typeface="Oxygen"/>
              </a:rPr>
              <a:t>Daqing Chen, Sai Liang </a:t>
            </a:r>
            <a:r>
              <a:rPr lang="en-US" sz="1800" dirty="0" err="1">
                <a:latin typeface="Gill Sans Light" panose="020B0302020104020203" pitchFamily="34" charset="-79"/>
                <a:ea typeface="Oxygen"/>
                <a:cs typeface="Gill Sans Light" panose="020B0302020104020203" pitchFamily="34" charset="-79"/>
                <a:sym typeface="Oxygen"/>
              </a:rPr>
              <a:t>Sain</a:t>
            </a:r>
            <a:r>
              <a:rPr lang="en-US" sz="1800" dirty="0">
                <a:latin typeface="Gill Sans Light" panose="020B0302020104020203" pitchFamily="34" charset="-79"/>
                <a:ea typeface="Oxygen"/>
                <a:cs typeface="Gill Sans Light" panose="020B0302020104020203" pitchFamily="34" charset="-79"/>
                <a:sym typeface="Oxygen"/>
              </a:rPr>
              <a:t>, and Kun </a:t>
            </a:r>
            <a:r>
              <a:rPr lang="en-US" sz="1800" dirty="0" err="1">
                <a:latin typeface="Gill Sans Light" panose="020B0302020104020203" pitchFamily="34" charset="-79"/>
                <a:ea typeface="Oxygen"/>
                <a:cs typeface="Gill Sans Light" panose="020B0302020104020203" pitchFamily="34" charset="-79"/>
                <a:sym typeface="Oxygen"/>
              </a:rPr>
              <a:t>Guo</a:t>
            </a:r>
            <a:r>
              <a:rPr lang="en-US" sz="1800" dirty="0">
                <a:latin typeface="Gill Sans Light" panose="020B0302020104020203" pitchFamily="34" charset="-79"/>
                <a:ea typeface="Oxygen"/>
                <a:cs typeface="Gill Sans Light" panose="020B0302020104020203" pitchFamily="34" charset="-79"/>
                <a:sym typeface="Oxygen"/>
              </a:rPr>
              <a:t>, Data mining for the online retail industry: A case study of RFM model-based customer segmentation using data mining, Journal of Database Marketing and Customer Strategy Management, Vol. 19, No. 3, pp. 197â€“208, 2012 (Published online before print: 27 August 2012. </a:t>
            </a:r>
            <a:r>
              <a:rPr lang="en-US" sz="1800" dirty="0" err="1">
                <a:latin typeface="Gill Sans Light" panose="020B0302020104020203" pitchFamily="34" charset="-79"/>
                <a:ea typeface="Oxygen"/>
                <a:cs typeface="Gill Sans Light" panose="020B0302020104020203" pitchFamily="34" charset="-79"/>
                <a:sym typeface="Oxygen"/>
              </a:rPr>
              <a:t>doi</a:t>
            </a:r>
            <a:r>
              <a:rPr lang="en-US" sz="1800" dirty="0">
                <a:latin typeface="Gill Sans Light" panose="020B0302020104020203" pitchFamily="34" charset="-79"/>
                <a:ea typeface="Oxygen"/>
                <a:cs typeface="Gill Sans Light" panose="020B0302020104020203" pitchFamily="34" charset="-79"/>
                <a:sym typeface="Oxygen"/>
              </a:rPr>
              <a:t>: 10.1057/dbm.2012.17).</a:t>
            </a:r>
            <a:endParaRPr lang="en" sz="1800" dirty="0">
              <a:latin typeface="Gill Sans Light" panose="020B0302020104020203" pitchFamily="34" charset="-79"/>
              <a:ea typeface="Oxygen"/>
              <a:cs typeface="Gill Sans Light" panose="020B0302020104020203" pitchFamily="34" charset="-79"/>
              <a:sym typeface="Oxygen"/>
            </a:endParaRPr>
          </a:p>
        </p:txBody>
      </p:sp>
      <p:sp>
        <p:nvSpPr>
          <p:cNvPr id="25" name="Shape 62">
            <a:extLst>
              <a:ext uri="{FF2B5EF4-FFF2-40B4-BE49-F238E27FC236}">
                <a16:creationId xmlns:a16="http://schemas.microsoft.com/office/drawing/2014/main" id="{0F135A48-12F1-5C42-BAF3-D2962189CFD9}"/>
              </a:ext>
            </a:extLst>
          </p:cNvPr>
          <p:cNvSpPr/>
          <p:nvPr/>
        </p:nvSpPr>
        <p:spPr>
          <a:xfrm>
            <a:off x="914400" y="10972800"/>
            <a:ext cx="12801600" cy="13716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US" altLang="ko-KR" sz="5400" b="1" dirty="0">
                <a:solidFill>
                  <a:schemeClr val="lt1"/>
                </a:solidFill>
                <a:latin typeface="Minion Pro Semibold" panose="02040503050306020203" pitchFamily="18" charset="0"/>
                <a:ea typeface="Oxygen"/>
                <a:cs typeface="Arial" panose="020B0604020202020204" pitchFamily="34" charset="0"/>
                <a:sym typeface="Oxygen"/>
              </a:rPr>
              <a:t>…</a:t>
            </a:r>
            <a:endParaRPr lang="en" sz="5400" b="1" dirty="0">
              <a:solidFill>
                <a:schemeClr val="lt1"/>
              </a:solidFill>
              <a:latin typeface="Minion Pro Semibold" panose="02040503050306020203" pitchFamily="18" charset="0"/>
              <a:ea typeface="Oxygen"/>
              <a:cs typeface="Arial" panose="020B0604020202020204" pitchFamily="34" charset="0"/>
              <a:sym typeface="Oxygen"/>
            </a:endParaRPr>
          </a:p>
        </p:txBody>
      </p:sp>
      <p:sp>
        <p:nvSpPr>
          <p:cNvPr id="26" name="Shape 97">
            <a:extLst>
              <a:ext uri="{FF2B5EF4-FFF2-40B4-BE49-F238E27FC236}">
                <a16:creationId xmlns:a16="http://schemas.microsoft.com/office/drawing/2014/main" id="{D153A58F-5B3C-4D42-8933-7DFF64C99AC0}"/>
              </a:ext>
            </a:extLst>
          </p:cNvPr>
          <p:cNvSpPr txBox="1"/>
          <p:nvPr/>
        </p:nvSpPr>
        <p:spPr>
          <a:xfrm>
            <a:off x="914400" y="12344399"/>
            <a:ext cx="12801600" cy="89154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endParaRPr lang="en" sz="2400" dirty="0">
              <a:latin typeface="Gill Sans" panose="020B0502020104020203" pitchFamily="34" charset="-79"/>
              <a:ea typeface="Oxygen"/>
              <a:cs typeface="Gill Sans" panose="020B0502020104020203" pitchFamily="34" charset="-79"/>
              <a:sym typeface="Oxygen"/>
            </a:endParaRPr>
          </a:p>
        </p:txBody>
      </p:sp>
      <p:sp>
        <p:nvSpPr>
          <p:cNvPr id="27" name="Shape 62">
            <a:extLst>
              <a:ext uri="{FF2B5EF4-FFF2-40B4-BE49-F238E27FC236}">
                <a16:creationId xmlns:a16="http://schemas.microsoft.com/office/drawing/2014/main" id="{E5A3025D-568C-3247-B539-AA5CA02DDF92}"/>
              </a:ext>
            </a:extLst>
          </p:cNvPr>
          <p:cNvSpPr/>
          <p:nvPr/>
        </p:nvSpPr>
        <p:spPr>
          <a:xfrm>
            <a:off x="914400" y="21717000"/>
            <a:ext cx="12801600" cy="13716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US" altLang="ko-KR" sz="5400" b="1" dirty="0">
                <a:solidFill>
                  <a:schemeClr val="lt1"/>
                </a:solidFill>
                <a:latin typeface="Minion Pro Semibold" panose="02040503050306020203" pitchFamily="18" charset="0"/>
                <a:ea typeface="Oxygen"/>
                <a:cs typeface="Arial" panose="020B0604020202020204" pitchFamily="34" charset="0"/>
                <a:sym typeface="Oxygen"/>
              </a:rPr>
              <a:t>…</a:t>
            </a:r>
            <a:endParaRPr lang="en" sz="5400" b="1" dirty="0">
              <a:solidFill>
                <a:schemeClr val="lt1"/>
              </a:solidFill>
              <a:latin typeface="Minion Pro Semibold" panose="02040503050306020203" pitchFamily="18" charset="0"/>
              <a:ea typeface="Oxygen"/>
              <a:cs typeface="Arial" panose="020B0604020202020204" pitchFamily="34" charset="0"/>
              <a:sym typeface="Oxygen"/>
            </a:endParaRPr>
          </a:p>
        </p:txBody>
      </p:sp>
      <p:sp>
        <p:nvSpPr>
          <p:cNvPr id="28" name="Shape 97">
            <a:extLst>
              <a:ext uri="{FF2B5EF4-FFF2-40B4-BE49-F238E27FC236}">
                <a16:creationId xmlns:a16="http://schemas.microsoft.com/office/drawing/2014/main" id="{A42E01EB-FCE2-BF40-A51A-7EFED5D1C5E9}"/>
              </a:ext>
            </a:extLst>
          </p:cNvPr>
          <p:cNvSpPr txBox="1"/>
          <p:nvPr/>
        </p:nvSpPr>
        <p:spPr>
          <a:xfrm>
            <a:off x="914399" y="23088600"/>
            <a:ext cx="12801600" cy="89154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endParaRPr lang="en" sz="2400" dirty="0">
              <a:latin typeface="Gill Sans" panose="020B0502020104020203" pitchFamily="34" charset="-79"/>
              <a:ea typeface="Oxygen"/>
              <a:cs typeface="Gill Sans" panose="020B0502020104020203" pitchFamily="34" charset="-79"/>
              <a:sym typeface="Oxygen"/>
            </a:endParaRPr>
          </a:p>
        </p:txBody>
      </p:sp>
      <p:sp>
        <p:nvSpPr>
          <p:cNvPr id="29" name="Shape 62">
            <a:extLst>
              <a:ext uri="{FF2B5EF4-FFF2-40B4-BE49-F238E27FC236}">
                <a16:creationId xmlns:a16="http://schemas.microsoft.com/office/drawing/2014/main" id="{4EDD3DD3-BEA6-5946-81BA-EDFFA332868F}"/>
              </a:ext>
            </a:extLst>
          </p:cNvPr>
          <p:cNvSpPr/>
          <p:nvPr/>
        </p:nvSpPr>
        <p:spPr>
          <a:xfrm>
            <a:off x="14630400" y="6400800"/>
            <a:ext cx="13716000" cy="13716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US" sz="5400" b="1" dirty="0">
                <a:solidFill>
                  <a:schemeClr val="lt1"/>
                </a:solidFill>
                <a:latin typeface="Minion Pro Semibold" panose="02040503050306020203" pitchFamily="18" charset="0"/>
                <a:ea typeface="Oxygen"/>
                <a:cs typeface="Arial" panose="020B0604020202020204" pitchFamily="34" charset="0"/>
                <a:sym typeface="Oxygen"/>
              </a:rPr>
              <a:t>Unit Price</a:t>
            </a:r>
            <a:endParaRPr lang="en" sz="5400" b="1" dirty="0">
              <a:solidFill>
                <a:schemeClr val="lt1"/>
              </a:solidFill>
              <a:latin typeface="Minion Pro Semibold" panose="02040503050306020203" pitchFamily="18" charset="0"/>
              <a:ea typeface="Oxygen"/>
              <a:cs typeface="Arial" panose="020B0604020202020204" pitchFamily="34" charset="0"/>
              <a:sym typeface="Oxygen"/>
            </a:endParaRPr>
          </a:p>
        </p:txBody>
      </p:sp>
      <p:sp>
        <p:nvSpPr>
          <p:cNvPr id="30" name="Shape 97">
            <a:extLst>
              <a:ext uri="{FF2B5EF4-FFF2-40B4-BE49-F238E27FC236}">
                <a16:creationId xmlns:a16="http://schemas.microsoft.com/office/drawing/2014/main" id="{C04C0EAB-3454-5946-8413-003F56050436}"/>
              </a:ext>
            </a:extLst>
          </p:cNvPr>
          <p:cNvSpPr txBox="1"/>
          <p:nvPr/>
        </p:nvSpPr>
        <p:spPr>
          <a:xfrm>
            <a:off x="14630400" y="7772400"/>
            <a:ext cx="13716000" cy="68580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endParaRPr lang="en" sz="2400" dirty="0">
              <a:latin typeface="Gill Sans" panose="020B0502020104020203" pitchFamily="34" charset="-79"/>
              <a:ea typeface="Oxygen"/>
              <a:cs typeface="Gill Sans" panose="020B0502020104020203" pitchFamily="34" charset="-79"/>
              <a:sym typeface="Oxygen"/>
            </a:endParaRPr>
          </a:p>
        </p:txBody>
      </p:sp>
      <p:sp>
        <p:nvSpPr>
          <p:cNvPr id="31" name="Shape 62">
            <a:extLst>
              <a:ext uri="{FF2B5EF4-FFF2-40B4-BE49-F238E27FC236}">
                <a16:creationId xmlns:a16="http://schemas.microsoft.com/office/drawing/2014/main" id="{1BD53591-B02C-A24F-9F82-EA0D01E4E54A}"/>
              </a:ext>
            </a:extLst>
          </p:cNvPr>
          <p:cNvSpPr/>
          <p:nvPr/>
        </p:nvSpPr>
        <p:spPr>
          <a:xfrm>
            <a:off x="14630399" y="15087600"/>
            <a:ext cx="13716000" cy="13716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US" sz="5400" b="1" dirty="0">
                <a:solidFill>
                  <a:schemeClr val="lt1"/>
                </a:solidFill>
                <a:latin typeface="Minion Pro Semibold" panose="02040503050306020203" pitchFamily="18" charset="0"/>
                <a:ea typeface="Oxygen"/>
                <a:cs typeface="Arial" panose="020B0604020202020204" pitchFamily="34" charset="0"/>
                <a:sym typeface="Oxygen"/>
              </a:rPr>
              <a:t>Quantity</a:t>
            </a:r>
            <a:endParaRPr lang="en" sz="5400" b="1" dirty="0">
              <a:solidFill>
                <a:schemeClr val="lt1"/>
              </a:solidFill>
              <a:latin typeface="Minion Pro Semibold" panose="02040503050306020203" pitchFamily="18" charset="0"/>
              <a:ea typeface="Oxygen"/>
              <a:cs typeface="Arial" panose="020B0604020202020204" pitchFamily="34" charset="0"/>
              <a:sym typeface="Oxygen"/>
            </a:endParaRPr>
          </a:p>
        </p:txBody>
      </p:sp>
      <p:sp>
        <p:nvSpPr>
          <p:cNvPr id="36" name="Shape 62">
            <a:extLst>
              <a:ext uri="{FF2B5EF4-FFF2-40B4-BE49-F238E27FC236}">
                <a16:creationId xmlns:a16="http://schemas.microsoft.com/office/drawing/2014/main" id="{218631E8-F841-BF45-B8E9-02FB953EA71F}"/>
              </a:ext>
            </a:extLst>
          </p:cNvPr>
          <p:cNvSpPr/>
          <p:nvPr/>
        </p:nvSpPr>
        <p:spPr>
          <a:xfrm>
            <a:off x="14630400" y="23774400"/>
            <a:ext cx="13716000" cy="13716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US" sz="5400" b="1" dirty="0">
                <a:solidFill>
                  <a:schemeClr val="lt1"/>
                </a:solidFill>
                <a:latin typeface="Minion Pro Semibold" panose="02040503050306020203" pitchFamily="18" charset="0"/>
                <a:ea typeface="Oxygen"/>
                <a:cs typeface="Arial" panose="020B0604020202020204" pitchFamily="34" charset="0"/>
                <a:sym typeface="Oxygen"/>
              </a:rPr>
              <a:t>Expenditure by Country</a:t>
            </a:r>
            <a:endParaRPr lang="en" sz="5400" b="1" dirty="0">
              <a:solidFill>
                <a:schemeClr val="lt1"/>
              </a:solidFill>
              <a:latin typeface="Minion Pro Semibold" panose="02040503050306020203" pitchFamily="18" charset="0"/>
              <a:ea typeface="Oxygen"/>
              <a:cs typeface="Arial" panose="020B0604020202020204" pitchFamily="34" charset="0"/>
              <a:sym typeface="Oxygen"/>
            </a:endParaRPr>
          </a:p>
        </p:txBody>
      </p:sp>
      <p:sp>
        <p:nvSpPr>
          <p:cNvPr id="37" name="Shape 97">
            <a:extLst>
              <a:ext uri="{FF2B5EF4-FFF2-40B4-BE49-F238E27FC236}">
                <a16:creationId xmlns:a16="http://schemas.microsoft.com/office/drawing/2014/main" id="{81F28B57-62D4-AF49-87F7-A5C81CBF3F87}"/>
              </a:ext>
            </a:extLst>
          </p:cNvPr>
          <p:cNvSpPr txBox="1"/>
          <p:nvPr/>
        </p:nvSpPr>
        <p:spPr>
          <a:xfrm>
            <a:off x="14630400" y="16459200"/>
            <a:ext cx="13716000" cy="68580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endParaRPr lang="en" sz="2400" dirty="0">
              <a:latin typeface="Gill Sans" panose="020B0502020104020203" pitchFamily="34" charset="-79"/>
              <a:ea typeface="Oxygen"/>
              <a:cs typeface="Gill Sans" panose="020B0502020104020203" pitchFamily="34" charset="-79"/>
              <a:sym typeface="Oxygen"/>
            </a:endParaRPr>
          </a:p>
        </p:txBody>
      </p:sp>
      <p:sp>
        <p:nvSpPr>
          <p:cNvPr id="38" name="Shape 97">
            <a:extLst>
              <a:ext uri="{FF2B5EF4-FFF2-40B4-BE49-F238E27FC236}">
                <a16:creationId xmlns:a16="http://schemas.microsoft.com/office/drawing/2014/main" id="{68C385BB-D9CF-9545-AEBD-DFFE7FC2FDB5}"/>
              </a:ext>
            </a:extLst>
          </p:cNvPr>
          <p:cNvSpPr txBox="1"/>
          <p:nvPr/>
        </p:nvSpPr>
        <p:spPr>
          <a:xfrm>
            <a:off x="14630400" y="25146000"/>
            <a:ext cx="13716000" cy="68580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endParaRPr lang="en" sz="2400" dirty="0">
              <a:latin typeface="Gill Sans" panose="020B0502020104020203" pitchFamily="34" charset="-79"/>
              <a:ea typeface="Oxygen"/>
              <a:cs typeface="Gill Sans" panose="020B0502020104020203" pitchFamily="34" charset="-79"/>
              <a:sym typeface="Oxygen"/>
            </a:endParaRPr>
          </a:p>
        </p:txBody>
      </p:sp>
      <p:pic>
        <p:nvPicPr>
          <p:cNvPr id="3" name="Picture 2">
            <a:extLst>
              <a:ext uri="{FF2B5EF4-FFF2-40B4-BE49-F238E27FC236}">
                <a16:creationId xmlns:a16="http://schemas.microsoft.com/office/drawing/2014/main" id="{CBCC6E02-1230-D94F-A6B6-76CC0D787A7D}"/>
              </a:ext>
            </a:extLst>
          </p:cNvPr>
          <p:cNvPicPr>
            <a:picLocks noChangeAspect="1"/>
          </p:cNvPicPr>
          <p:nvPr/>
        </p:nvPicPr>
        <p:blipFill>
          <a:blip r:embed="rId6"/>
          <a:stretch>
            <a:fillRect/>
          </a:stretch>
        </p:blipFill>
        <p:spPr>
          <a:xfrm>
            <a:off x="15331438" y="9453914"/>
            <a:ext cx="5455920" cy="3489960"/>
          </a:xfrm>
          <a:prstGeom prst="rect">
            <a:avLst/>
          </a:prstGeom>
        </p:spPr>
      </p:pic>
      <p:sp>
        <p:nvSpPr>
          <p:cNvPr id="5" name="TextBox 4">
            <a:extLst>
              <a:ext uri="{FF2B5EF4-FFF2-40B4-BE49-F238E27FC236}">
                <a16:creationId xmlns:a16="http://schemas.microsoft.com/office/drawing/2014/main" id="{A4134559-177C-D34A-AA0A-815AF796FC38}"/>
              </a:ext>
            </a:extLst>
          </p:cNvPr>
          <p:cNvSpPr txBox="1"/>
          <p:nvPr/>
        </p:nvSpPr>
        <p:spPr>
          <a:xfrm>
            <a:off x="15649954" y="13131165"/>
            <a:ext cx="4818888" cy="329184"/>
          </a:xfrm>
          <a:prstGeom prst="rect">
            <a:avLst/>
          </a:prstGeom>
          <a:noFill/>
        </p:spPr>
        <p:txBody>
          <a:bodyPr wrap="square" rtlCol="0">
            <a:spAutoFit/>
          </a:bodyPr>
          <a:lstStyle/>
          <a:p>
            <a:r>
              <a:rPr lang="en-US" sz="1800" dirty="0">
                <a:latin typeface="Gill Sans" panose="020B0502020104020203" pitchFamily="34" charset="-79"/>
                <a:cs typeface="Gill Sans" panose="020B0502020104020203" pitchFamily="34" charset="-79"/>
              </a:rPr>
              <a:t>Figure 3. Median Unit Price Per Country (pounds)</a:t>
            </a:r>
          </a:p>
        </p:txBody>
      </p:sp>
      <p:sp>
        <p:nvSpPr>
          <p:cNvPr id="7" name="TextBox 6">
            <a:extLst>
              <a:ext uri="{FF2B5EF4-FFF2-40B4-BE49-F238E27FC236}">
                <a16:creationId xmlns:a16="http://schemas.microsoft.com/office/drawing/2014/main" id="{3B67DAFC-F1B7-DF4D-B0D6-02BF35DD6AFA}"/>
              </a:ext>
            </a:extLst>
          </p:cNvPr>
          <p:cNvSpPr txBox="1"/>
          <p:nvPr/>
        </p:nvSpPr>
        <p:spPr>
          <a:xfrm>
            <a:off x="21945600" y="8933257"/>
            <a:ext cx="5943600" cy="4524315"/>
          </a:xfrm>
          <a:prstGeom prst="rect">
            <a:avLst/>
          </a:prstGeom>
          <a:noFill/>
        </p:spPr>
        <p:txBody>
          <a:bodyPr wrap="square" rtlCol="0">
            <a:spAutoFit/>
          </a:bodyPr>
          <a:lstStyle/>
          <a:p>
            <a:r>
              <a:rPr lang="en-US" sz="2400" dirty="0">
                <a:latin typeface="Gill Sans" panose="020B0502020104020203" pitchFamily="34" charset="-79"/>
                <a:cs typeface="Gill Sans" panose="020B0502020104020203" pitchFamily="34" charset="-79"/>
              </a:rPr>
              <a:t>Figure 3 shows the median unit price of products purchased in each country. The Czech Republic and Portugal bring up the low end of our spectrum with a median price of £1.45 and £1.65 compared to the true median price of £2.09. Meanwhile, Cyprus and Malta both have median prices of £2.95 bringing up the upper end of the spectrum. The results would suggest that customers in the Czech Republic and Portugal tend to prefer cheaper gifts whereas customers in Cyprus and Malta prefer more expensive gifts.</a:t>
            </a:r>
          </a:p>
        </p:txBody>
      </p:sp>
      <p:pic>
        <p:nvPicPr>
          <p:cNvPr id="12" name="Picture 11">
            <a:extLst>
              <a:ext uri="{FF2B5EF4-FFF2-40B4-BE49-F238E27FC236}">
                <a16:creationId xmlns:a16="http://schemas.microsoft.com/office/drawing/2014/main" id="{F73BB27B-B2E1-E147-902C-8AB8D7CE3E2D}"/>
              </a:ext>
            </a:extLst>
          </p:cNvPr>
          <p:cNvPicPr>
            <a:picLocks noChangeAspect="1"/>
          </p:cNvPicPr>
          <p:nvPr/>
        </p:nvPicPr>
        <p:blipFill>
          <a:blip r:embed="rId7"/>
          <a:stretch>
            <a:fillRect/>
          </a:stretch>
        </p:blipFill>
        <p:spPr>
          <a:xfrm>
            <a:off x="15293339" y="18135600"/>
            <a:ext cx="5532120" cy="3505200"/>
          </a:xfrm>
          <a:prstGeom prst="rect">
            <a:avLst/>
          </a:prstGeom>
        </p:spPr>
      </p:pic>
      <p:sp>
        <p:nvSpPr>
          <p:cNvPr id="40" name="TextBox 39">
            <a:extLst>
              <a:ext uri="{FF2B5EF4-FFF2-40B4-BE49-F238E27FC236}">
                <a16:creationId xmlns:a16="http://schemas.microsoft.com/office/drawing/2014/main" id="{33FB0E11-DDC9-A049-95E2-5221D8EA8BCC}"/>
              </a:ext>
            </a:extLst>
          </p:cNvPr>
          <p:cNvSpPr txBox="1"/>
          <p:nvPr/>
        </p:nvSpPr>
        <p:spPr>
          <a:xfrm>
            <a:off x="21945600" y="17253474"/>
            <a:ext cx="5943600" cy="5266944"/>
          </a:xfrm>
          <a:prstGeom prst="rect">
            <a:avLst/>
          </a:prstGeom>
          <a:noFill/>
        </p:spPr>
        <p:txBody>
          <a:bodyPr wrap="square" rtlCol="0">
            <a:spAutoFit/>
          </a:bodyPr>
          <a:lstStyle/>
          <a:p>
            <a:r>
              <a:rPr lang="en-US" sz="2400" dirty="0">
                <a:latin typeface="Gill Sans" panose="020B0502020104020203" pitchFamily="34" charset="-79"/>
                <a:cs typeface="Gill Sans" panose="020B0502020104020203" pitchFamily="34" charset="-79"/>
              </a:rPr>
              <a:t>Figure 4 looks at the average size of each order. In this case, the UK and Cyprus both bring up a very low 3 items per order and 4.5 items per order. Meanwhile, the Czech Republic orders on average 24 of each item per order. There are a couple different explanations for these results. Cyprus has a very low population relative to other countries in Europe so there might not be as much demand for gifts leading to suppliers buying less of each item. The UK may simply have more individual customers than organizational customers which would lower the average quantity.</a:t>
            </a:r>
          </a:p>
        </p:txBody>
      </p:sp>
      <p:sp>
        <p:nvSpPr>
          <p:cNvPr id="41" name="TextBox 40">
            <a:extLst>
              <a:ext uri="{FF2B5EF4-FFF2-40B4-BE49-F238E27FC236}">
                <a16:creationId xmlns:a16="http://schemas.microsoft.com/office/drawing/2014/main" id="{367E7335-48F1-4C4B-A5B8-DBE1F16E386B}"/>
              </a:ext>
            </a:extLst>
          </p:cNvPr>
          <p:cNvSpPr txBox="1"/>
          <p:nvPr/>
        </p:nvSpPr>
        <p:spPr>
          <a:xfrm>
            <a:off x="16148302" y="21772602"/>
            <a:ext cx="3822191" cy="369332"/>
          </a:xfrm>
          <a:prstGeom prst="rect">
            <a:avLst/>
          </a:prstGeom>
          <a:noFill/>
        </p:spPr>
        <p:txBody>
          <a:bodyPr wrap="square" rtlCol="0">
            <a:spAutoFit/>
          </a:bodyPr>
          <a:lstStyle/>
          <a:p>
            <a:r>
              <a:rPr lang="en-US" sz="1800" dirty="0">
                <a:latin typeface="Gill Sans" panose="020B0502020104020203" pitchFamily="34" charset="-79"/>
                <a:cs typeface="Gill Sans" panose="020B0502020104020203" pitchFamily="34" charset="-79"/>
              </a:rPr>
              <a:t>Figure 4. Median Quantity Per Country</a:t>
            </a:r>
          </a:p>
        </p:txBody>
      </p:sp>
      <p:sp>
        <p:nvSpPr>
          <p:cNvPr id="42" name="Shape 62">
            <a:extLst>
              <a:ext uri="{FF2B5EF4-FFF2-40B4-BE49-F238E27FC236}">
                <a16:creationId xmlns:a16="http://schemas.microsoft.com/office/drawing/2014/main" id="{F2EA309A-28C9-1949-B3C2-443F42461B91}"/>
              </a:ext>
            </a:extLst>
          </p:cNvPr>
          <p:cNvSpPr/>
          <p:nvPr/>
        </p:nvSpPr>
        <p:spPr>
          <a:xfrm>
            <a:off x="29259277" y="6400800"/>
            <a:ext cx="13716000" cy="13716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US" sz="5400" b="1" dirty="0">
                <a:solidFill>
                  <a:schemeClr val="lt1"/>
                </a:solidFill>
                <a:latin typeface="Minion Pro Semibold" panose="02040503050306020203" pitchFamily="18" charset="0"/>
                <a:ea typeface="Oxygen"/>
                <a:cs typeface="Arial" panose="020B0604020202020204" pitchFamily="34" charset="0"/>
                <a:sym typeface="Oxygen"/>
              </a:rPr>
              <a:t>Expenditure by Day and Time</a:t>
            </a:r>
            <a:endParaRPr lang="en" sz="5400" b="1" dirty="0">
              <a:solidFill>
                <a:schemeClr val="lt1"/>
              </a:solidFill>
              <a:latin typeface="Minion Pro Semibold" panose="02040503050306020203" pitchFamily="18" charset="0"/>
              <a:ea typeface="Oxygen"/>
              <a:cs typeface="Arial" panose="020B0604020202020204" pitchFamily="34" charset="0"/>
              <a:sym typeface="Oxygen"/>
            </a:endParaRPr>
          </a:p>
        </p:txBody>
      </p:sp>
      <p:pic>
        <p:nvPicPr>
          <p:cNvPr id="18" name="Picture 17">
            <a:extLst>
              <a:ext uri="{FF2B5EF4-FFF2-40B4-BE49-F238E27FC236}">
                <a16:creationId xmlns:a16="http://schemas.microsoft.com/office/drawing/2014/main" id="{458AC320-524F-474D-96C0-A95E556E6BCE}"/>
              </a:ext>
            </a:extLst>
          </p:cNvPr>
          <p:cNvPicPr>
            <a:picLocks noChangeAspect="1"/>
          </p:cNvPicPr>
          <p:nvPr/>
        </p:nvPicPr>
        <p:blipFill>
          <a:blip r:embed="rId8"/>
          <a:stretch>
            <a:fillRect/>
          </a:stretch>
        </p:blipFill>
        <p:spPr>
          <a:xfrm>
            <a:off x="15300957" y="26822400"/>
            <a:ext cx="5516880" cy="3505200"/>
          </a:xfrm>
          <a:prstGeom prst="rect">
            <a:avLst/>
          </a:prstGeom>
        </p:spPr>
      </p:pic>
      <p:sp>
        <p:nvSpPr>
          <p:cNvPr id="44" name="TextBox 43">
            <a:extLst>
              <a:ext uri="{FF2B5EF4-FFF2-40B4-BE49-F238E27FC236}">
                <a16:creationId xmlns:a16="http://schemas.microsoft.com/office/drawing/2014/main" id="{EE4748AB-5CC2-7146-A3F8-56B7B59D3992}"/>
              </a:ext>
            </a:extLst>
          </p:cNvPr>
          <p:cNvSpPr txBox="1"/>
          <p:nvPr/>
        </p:nvSpPr>
        <p:spPr>
          <a:xfrm>
            <a:off x="21487639" y="25148507"/>
            <a:ext cx="6858000" cy="6740307"/>
          </a:xfrm>
          <a:prstGeom prst="rect">
            <a:avLst/>
          </a:prstGeom>
          <a:noFill/>
        </p:spPr>
        <p:txBody>
          <a:bodyPr wrap="square" rtlCol="0">
            <a:spAutoFit/>
          </a:bodyPr>
          <a:lstStyle/>
          <a:p>
            <a:r>
              <a:rPr lang="en-US" sz="2400" dirty="0">
                <a:latin typeface="Gill Sans" panose="020B0502020104020203" pitchFamily="34" charset="-79"/>
                <a:cs typeface="Gill Sans" panose="020B0502020104020203" pitchFamily="34" charset="-79"/>
              </a:rPr>
              <a:t>Figure 5 displays the median total amount spent per transaction by the customers in each country. The Czech Republic has the lowest total amount spent per customer at just a little over £784 per transaction while Netherlands has the highest total amount spent per customer at £7138. It becomes apparent that the majority of the customers of this particular retailer are themselves whole-sale stores. Individual customers simply aren’t paying £7138 per transaction. Combined with the data from the previous graph, we are led to assume that while the Czech Republic buys a lot of gifts, the gifts they buy tend to be cheaper which matches the data from the first graph. While the Netherlands weren’t the highest unit price spenders or the highest quantity spenders, in both cases they were in the top percentiles and as such actually come out to be the highest total spenders.</a:t>
            </a:r>
          </a:p>
        </p:txBody>
      </p:sp>
      <p:sp>
        <p:nvSpPr>
          <p:cNvPr id="45" name="TextBox 44">
            <a:extLst>
              <a:ext uri="{FF2B5EF4-FFF2-40B4-BE49-F238E27FC236}">
                <a16:creationId xmlns:a16="http://schemas.microsoft.com/office/drawing/2014/main" id="{4803FAAA-539D-C649-A654-DBC63D0191F7}"/>
              </a:ext>
            </a:extLst>
          </p:cNvPr>
          <p:cNvSpPr txBox="1"/>
          <p:nvPr/>
        </p:nvSpPr>
        <p:spPr>
          <a:xfrm>
            <a:off x="15443836" y="30668976"/>
            <a:ext cx="5230368" cy="365760"/>
          </a:xfrm>
          <a:prstGeom prst="rect">
            <a:avLst/>
          </a:prstGeom>
          <a:noFill/>
        </p:spPr>
        <p:txBody>
          <a:bodyPr wrap="square" rtlCol="0">
            <a:spAutoFit/>
          </a:bodyPr>
          <a:lstStyle/>
          <a:p>
            <a:r>
              <a:rPr lang="en-US" sz="1800" dirty="0">
                <a:latin typeface="Gill Sans" panose="020B0502020104020203" pitchFamily="34" charset="-79"/>
                <a:cs typeface="Gill Sans" panose="020B0502020104020203" pitchFamily="34" charset="-79"/>
              </a:rPr>
              <a:t>Figure 5. Customer Total Spent Per Country (pounds)</a:t>
            </a:r>
          </a:p>
        </p:txBody>
      </p:sp>
      <p:sp>
        <p:nvSpPr>
          <p:cNvPr id="46" name="Shape 97">
            <a:extLst>
              <a:ext uri="{FF2B5EF4-FFF2-40B4-BE49-F238E27FC236}">
                <a16:creationId xmlns:a16="http://schemas.microsoft.com/office/drawing/2014/main" id="{6D5EB06C-E7F9-D145-9A45-C93FFC69928E}"/>
              </a:ext>
            </a:extLst>
          </p:cNvPr>
          <p:cNvSpPr txBox="1"/>
          <p:nvPr/>
        </p:nvSpPr>
        <p:spPr>
          <a:xfrm>
            <a:off x="29259277" y="7772400"/>
            <a:ext cx="13716000" cy="59436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endParaRPr lang="en" sz="2400" dirty="0">
              <a:latin typeface="Gill Sans" panose="020B0502020104020203" pitchFamily="34" charset="-79"/>
              <a:ea typeface="Oxygen"/>
              <a:cs typeface="Gill Sans" panose="020B0502020104020203" pitchFamily="34" charset="-79"/>
              <a:sym typeface="Oxygen"/>
            </a:endParaRPr>
          </a:p>
        </p:txBody>
      </p:sp>
      <p:sp>
        <p:nvSpPr>
          <p:cNvPr id="47" name="Shape 62">
            <a:extLst>
              <a:ext uri="{FF2B5EF4-FFF2-40B4-BE49-F238E27FC236}">
                <a16:creationId xmlns:a16="http://schemas.microsoft.com/office/drawing/2014/main" id="{DA45C671-1C62-BB46-9EA9-9C85FDC522C0}"/>
              </a:ext>
            </a:extLst>
          </p:cNvPr>
          <p:cNvSpPr/>
          <p:nvPr/>
        </p:nvSpPr>
        <p:spPr>
          <a:xfrm>
            <a:off x="29259277" y="14173200"/>
            <a:ext cx="13716000" cy="13716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US" altLang="ko-KR" sz="5400" b="1" dirty="0">
                <a:solidFill>
                  <a:schemeClr val="lt1"/>
                </a:solidFill>
                <a:latin typeface="Minion Pro Semibold" panose="02040503050306020203" pitchFamily="18" charset="0"/>
                <a:ea typeface="Oxygen"/>
                <a:cs typeface="Arial" panose="020B0604020202020204" pitchFamily="34" charset="0"/>
                <a:sym typeface="Oxygen"/>
              </a:rPr>
              <a:t>…</a:t>
            </a:r>
            <a:endParaRPr lang="en" sz="5400" b="1" dirty="0">
              <a:solidFill>
                <a:schemeClr val="lt1"/>
              </a:solidFill>
              <a:latin typeface="Minion Pro Semibold" panose="02040503050306020203" pitchFamily="18" charset="0"/>
              <a:ea typeface="Oxygen"/>
              <a:cs typeface="Arial" panose="020B0604020202020204" pitchFamily="34" charset="0"/>
              <a:sym typeface="Oxygen"/>
            </a:endParaRPr>
          </a:p>
        </p:txBody>
      </p:sp>
      <p:sp>
        <p:nvSpPr>
          <p:cNvPr id="48" name="Shape 97">
            <a:extLst>
              <a:ext uri="{FF2B5EF4-FFF2-40B4-BE49-F238E27FC236}">
                <a16:creationId xmlns:a16="http://schemas.microsoft.com/office/drawing/2014/main" id="{4FF21F15-F32F-1648-B183-2F24A974F122}"/>
              </a:ext>
            </a:extLst>
          </p:cNvPr>
          <p:cNvSpPr txBox="1"/>
          <p:nvPr/>
        </p:nvSpPr>
        <p:spPr>
          <a:xfrm>
            <a:off x="29259277" y="15544800"/>
            <a:ext cx="13716000" cy="59436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endParaRPr lang="en" sz="2400" dirty="0">
              <a:latin typeface="Gill Sans" panose="020B0502020104020203" pitchFamily="34" charset="-79"/>
              <a:ea typeface="Oxygen"/>
              <a:cs typeface="Gill Sans" panose="020B0502020104020203" pitchFamily="34" charset="-79"/>
              <a:sym typeface="Oxygen"/>
            </a:endParaRPr>
          </a:p>
        </p:txBody>
      </p:sp>
      <p:sp>
        <p:nvSpPr>
          <p:cNvPr id="49" name="Shape 62">
            <a:extLst>
              <a:ext uri="{FF2B5EF4-FFF2-40B4-BE49-F238E27FC236}">
                <a16:creationId xmlns:a16="http://schemas.microsoft.com/office/drawing/2014/main" id="{F5AB35E8-7DE2-4F48-A719-1E83B539104B}"/>
              </a:ext>
            </a:extLst>
          </p:cNvPr>
          <p:cNvSpPr/>
          <p:nvPr/>
        </p:nvSpPr>
        <p:spPr>
          <a:xfrm>
            <a:off x="29259277" y="21945600"/>
            <a:ext cx="13716000" cy="1371600"/>
          </a:xfrm>
          <a:prstGeom prst="roundRect">
            <a:avLst>
              <a:gd name="adj" fmla="val 0"/>
            </a:avLst>
          </a:prstGeom>
          <a:solidFill>
            <a:srgbClr val="000099"/>
          </a:solidFill>
          <a:ln w="38100" cap="sq" cmpd="sng">
            <a:solidFill>
              <a:srgbClr val="FFCC00"/>
            </a:solidFill>
            <a:prstDash val="solid"/>
            <a:miter lim="800000"/>
            <a:headEnd type="none" w="med" len="med"/>
            <a:tailEnd type="none" w="med" len="med"/>
          </a:ln>
        </p:spPr>
        <p:txBody>
          <a:bodyPr wrap="square" lIns="536350" tIns="536350" rIns="536350" bIns="536350" anchor="ctr" anchorCtr="0">
            <a:noAutofit/>
          </a:bodyPr>
          <a:lstStyle/>
          <a:p>
            <a:pPr algn="ctr"/>
            <a:r>
              <a:rPr lang="en-US" altLang="ko-KR" sz="5400" b="1" dirty="0">
                <a:solidFill>
                  <a:schemeClr val="lt1"/>
                </a:solidFill>
                <a:latin typeface="Minion Pro Semibold" panose="02040503050306020203" pitchFamily="18" charset="0"/>
                <a:ea typeface="Oxygen"/>
                <a:cs typeface="Arial" panose="020B0604020202020204" pitchFamily="34" charset="0"/>
                <a:sym typeface="Oxygen"/>
              </a:rPr>
              <a:t>…</a:t>
            </a:r>
            <a:endParaRPr lang="en" sz="5400" b="1" dirty="0">
              <a:solidFill>
                <a:schemeClr val="lt1"/>
              </a:solidFill>
              <a:latin typeface="Minion Pro Semibold" panose="02040503050306020203" pitchFamily="18" charset="0"/>
              <a:ea typeface="Oxygen"/>
              <a:cs typeface="Arial" panose="020B0604020202020204" pitchFamily="34" charset="0"/>
              <a:sym typeface="Oxygen"/>
            </a:endParaRPr>
          </a:p>
        </p:txBody>
      </p:sp>
      <p:sp>
        <p:nvSpPr>
          <p:cNvPr id="50" name="Shape 97">
            <a:extLst>
              <a:ext uri="{FF2B5EF4-FFF2-40B4-BE49-F238E27FC236}">
                <a16:creationId xmlns:a16="http://schemas.microsoft.com/office/drawing/2014/main" id="{4978C0DB-3CFB-9842-AC5A-256DC3AA1D31}"/>
              </a:ext>
            </a:extLst>
          </p:cNvPr>
          <p:cNvSpPr txBox="1"/>
          <p:nvPr/>
        </p:nvSpPr>
        <p:spPr>
          <a:xfrm>
            <a:off x="29259277" y="23317200"/>
            <a:ext cx="13716000" cy="5943600"/>
          </a:xfrm>
          <a:prstGeom prst="rect">
            <a:avLst/>
          </a:prstGeom>
          <a:noFill/>
          <a:ln w="38100" cap="sq">
            <a:solidFill>
              <a:srgbClr val="FFCC00"/>
            </a:solidFill>
            <a:miter lim="800000"/>
          </a:ln>
        </p:spPr>
        <p:txBody>
          <a:bodyPr wrap="square" lIns="91425" tIns="91425" rIns="91425" bIns="91425" anchor="ctr" anchorCtr="0">
            <a:noAutofit/>
          </a:bodyPr>
          <a:lstStyle/>
          <a:p>
            <a:pPr marL="50801">
              <a:lnSpc>
                <a:spcPct val="115000"/>
              </a:lnSpc>
              <a:buSzPct val="100000"/>
            </a:pPr>
            <a:endParaRPr lang="en" sz="2400" dirty="0">
              <a:latin typeface="Gill Sans" panose="020B0502020104020203" pitchFamily="34" charset="-79"/>
              <a:ea typeface="Oxygen"/>
              <a:cs typeface="Gill Sans" panose="020B0502020104020203" pitchFamily="34" charset="-79"/>
              <a:sym typeface="Oxygen"/>
            </a:endParaRPr>
          </a:p>
        </p:txBody>
      </p:sp>
      <p:pic>
        <p:nvPicPr>
          <p:cNvPr id="20" name="Picture 19">
            <a:extLst>
              <a:ext uri="{FF2B5EF4-FFF2-40B4-BE49-F238E27FC236}">
                <a16:creationId xmlns:a16="http://schemas.microsoft.com/office/drawing/2014/main" id="{AD2EB909-0AF1-3F49-9EFE-4D7BC40ACA65}"/>
              </a:ext>
            </a:extLst>
          </p:cNvPr>
          <p:cNvPicPr>
            <a:picLocks noChangeAspect="1"/>
          </p:cNvPicPr>
          <p:nvPr/>
        </p:nvPicPr>
        <p:blipFill>
          <a:blip r:embed="rId9"/>
          <a:stretch>
            <a:fillRect/>
          </a:stretch>
        </p:blipFill>
        <p:spPr>
          <a:xfrm>
            <a:off x="29945077" y="8806695"/>
            <a:ext cx="5489297" cy="3877056"/>
          </a:xfrm>
          <a:prstGeom prst="rect">
            <a:avLst/>
          </a:prstGeom>
        </p:spPr>
      </p:pic>
      <p:sp>
        <p:nvSpPr>
          <p:cNvPr id="51" name="TextBox 50">
            <a:extLst>
              <a:ext uri="{FF2B5EF4-FFF2-40B4-BE49-F238E27FC236}">
                <a16:creationId xmlns:a16="http://schemas.microsoft.com/office/drawing/2014/main" id="{EF8CF4EF-690D-A243-AF83-5C294D5763E4}"/>
              </a:ext>
            </a:extLst>
          </p:cNvPr>
          <p:cNvSpPr txBox="1"/>
          <p:nvPr/>
        </p:nvSpPr>
        <p:spPr>
          <a:xfrm>
            <a:off x="36574477" y="8851392"/>
            <a:ext cx="5943600" cy="3785615"/>
          </a:xfrm>
          <a:prstGeom prst="rect">
            <a:avLst/>
          </a:prstGeom>
          <a:noFill/>
        </p:spPr>
        <p:txBody>
          <a:bodyPr wrap="square" rtlCol="0">
            <a:spAutoFit/>
          </a:bodyPr>
          <a:lstStyle/>
          <a:p>
            <a:r>
              <a:rPr lang="en-US" sz="2400" dirty="0">
                <a:latin typeface="Gill Sans" panose="020B0502020104020203" pitchFamily="34" charset="-79"/>
                <a:cs typeface="Gill Sans" panose="020B0502020104020203" pitchFamily="34" charset="-79"/>
              </a:rPr>
              <a:t>Figure 6 presents the consumers’ average amount spent per transaction by day of the week and time of the day. Highest average is marked to be on Wednesday; particularly in the evening of the day. And the lowest is seen on Sunday with no spending pattern found in the evening. Thus, the results suggests that consumers tend to spend more in the middle of the week, and tend to spend less during the weekend.</a:t>
            </a:r>
          </a:p>
        </p:txBody>
      </p:sp>
      <p:sp>
        <p:nvSpPr>
          <p:cNvPr id="52" name="TextBox 51">
            <a:extLst>
              <a:ext uri="{FF2B5EF4-FFF2-40B4-BE49-F238E27FC236}">
                <a16:creationId xmlns:a16="http://schemas.microsoft.com/office/drawing/2014/main" id="{B0E277F9-B048-8747-B51A-38110649F714}"/>
              </a:ext>
            </a:extLst>
          </p:cNvPr>
          <p:cNvSpPr txBox="1"/>
          <p:nvPr/>
        </p:nvSpPr>
        <p:spPr>
          <a:xfrm>
            <a:off x="29775913" y="12761833"/>
            <a:ext cx="5824728" cy="369332"/>
          </a:xfrm>
          <a:prstGeom prst="rect">
            <a:avLst/>
          </a:prstGeom>
          <a:noFill/>
        </p:spPr>
        <p:txBody>
          <a:bodyPr wrap="square" rtlCol="0">
            <a:spAutoFit/>
          </a:bodyPr>
          <a:lstStyle/>
          <a:p>
            <a:r>
              <a:rPr lang="en-US" sz="1800" dirty="0">
                <a:latin typeface="Gill Sans" panose="020B0502020104020203" pitchFamily="34" charset="-79"/>
                <a:cs typeface="Gill Sans" panose="020B0502020104020203" pitchFamily="34" charset="-79"/>
              </a:rPr>
              <a:t>Figure 6. Average Expenditure by Day of the Week (pounds)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512</TotalTime>
  <Words>705</Words>
  <Application>Microsoft Macintosh PowerPoint</Application>
  <PresentationFormat>Custom</PresentationFormat>
  <Paragraphs>23</Paragraphs>
  <Slides>1</Slides>
  <Notes>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vt:i4>
      </vt:variant>
    </vt:vector>
  </HeadingPairs>
  <TitlesOfParts>
    <vt:vector size="14" baseType="lpstr">
      <vt:lpstr>Arial</vt:lpstr>
      <vt:lpstr>Klee Medium</vt:lpstr>
      <vt:lpstr>Gill Sans</vt:lpstr>
      <vt:lpstr>Calibri Light</vt:lpstr>
      <vt:lpstr>Plantagenet Cherokee</vt:lpstr>
      <vt:lpstr>Minion Pro</vt:lpstr>
      <vt:lpstr>Minion Pro Medium</vt:lpstr>
      <vt:lpstr>Calibri</vt:lpstr>
      <vt:lpstr>Lato</vt:lpstr>
      <vt:lpstr>Oxygen</vt:lpstr>
      <vt:lpstr>Minion Pro Semibold</vt:lpstr>
      <vt:lpstr>Gill Sans Light</vt:lpstr>
      <vt:lpstr>Office Theme</vt:lpstr>
      <vt:lpstr>PowerPoint Presentation</vt:lpstr>
    </vt:vector>
  </TitlesOfParts>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minwhanc</cp:lastModifiedBy>
  <cp:revision>57</cp:revision>
  <dcterms:modified xsi:type="dcterms:W3CDTF">2018-04-09T07:32:58Z</dcterms:modified>
</cp:coreProperties>
</file>